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  <p:sldId id="263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3FBF5-D23C-4DDD-8671-F7FC1D616BD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7D546FB-9450-4D65-8DCB-966DBB1ADE9D}">
      <dgm:prSet phldrT="[Текст]" custT="1"/>
      <dgm:spPr/>
      <dgm:t>
        <a:bodyPr/>
        <a:lstStyle/>
        <a:p>
          <a:r>
            <a:rPr lang="ru-RU" sz="2400" b="1" dirty="0" smtClean="0"/>
            <a:t>Дисциплины ОГСЭ</a:t>
          </a:r>
          <a:endParaRPr lang="ru-RU" sz="2400" b="1" dirty="0"/>
        </a:p>
      </dgm:t>
    </dgm:pt>
    <dgm:pt modelId="{DE9D2022-C4E7-41C5-8CBE-B4DC4E27F802}" type="parTrans" cxnId="{1F64582E-A0B6-47F4-B705-5CD8506F3424}">
      <dgm:prSet/>
      <dgm:spPr/>
      <dgm:t>
        <a:bodyPr/>
        <a:lstStyle/>
        <a:p>
          <a:endParaRPr lang="ru-RU"/>
        </a:p>
      </dgm:t>
    </dgm:pt>
    <dgm:pt modelId="{8E856D3A-4CCE-440B-9DC0-8C08DF979D70}" type="sibTrans" cxnId="{1F64582E-A0B6-47F4-B705-5CD8506F3424}">
      <dgm:prSet/>
      <dgm:spPr/>
      <dgm:t>
        <a:bodyPr/>
        <a:lstStyle/>
        <a:p>
          <a:endParaRPr lang="ru-RU"/>
        </a:p>
      </dgm:t>
    </dgm:pt>
    <dgm:pt modelId="{FE9DCB72-6B00-443E-85DE-A78084539E87}">
      <dgm:prSet phldrT="[Текст]" custT="1"/>
      <dgm:spPr/>
      <dgm:t>
        <a:bodyPr/>
        <a:lstStyle/>
        <a:p>
          <a:r>
            <a:rPr lang="ru-RU" sz="2100" b="1" dirty="0" smtClean="0"/>
            <a:t>Профессиональный цикл</a:t>
          </a:r>
          <a:endParaRPr lang="ru-RU" sz="2100" b="1" dirty="0"/>
        </a:p>
      </dgm:t>
    </dgm:pt>
    <dgm:pt modelId="{F9AB4C82-D024-4F66-8CD1-856E4FB5C071}" type="parTrans" cxnId="{9A0BECE1-436B-4C04-9644-AC3D1A2EA740}">
      <dgm:prSet/>
      <dgm:spPr/>
      <dgm:t>
        <a:bodyPr/>
        <a:lstStyle/>
        <a:p>
          <a:endParaRPr lang="ru-RU"/>
        </a:p>
      </dgm:t>
    </dgm:pt>
    <dgm:pt modelId="{0403BE3E-33C4-445C-8075-F6D98ADBE488}" type="sibTrans" cxnId="{9A0BECE1-436B-4C04-9644-AC3D1A2EA740}">
      <dgm:prSet/>
      <dgm:spPr/>
      <dgm:t>
        <a:bodyPr/>
        <a:lstStyle/>
        <a:p>
          <a:endParaRPr lang="ru-RU"/>
        </a:p>
      </dgm:t>
    </dgm:pt>
    <dgm:pt modelId="{8B00B9A3-F99F-4734-A26B-DA1C00D3FDD4}">
      <dgm:prSet phldrT="[Текст]" custT="1"/>
      <dgm:spPr/>
      <dgm:t>
        <a:bodyPr/>
        <a:lstStyle/>
        <a:p>
          <a:r>
            <a:rPr lang="ru-RU" sz="2400" b="1" dirty="0" smtClean="0"/>
            <a:t>Дисциплины ЕН</a:t>
          </a:r>
          <a:endParaRPr lang="ru-RU" sz="2400" b="1" dirty="0"/>
        </a:p>
      </dgm:t>
    </dgm:pt>
    <dgm:pt modelId="{DED5E434-89BF-4171-A07A-86B012350498}" type="parTrans" cxnId="{6E711900-1234-47D0-B2E1-4637FFED9D6F}">
      <dgm:prSet/>
      <dgm:spPr/>
      <dgm:t>
        <a:bodyPr/>
        <a:lstStyle/>
        <a:p>
          <a:endParaRPr lang="ru-RU"/>
        </a:p>
      </dgm:t>
    </dgm:pt>
    <dgm:pt modelId="{FDCB481E-1763-43E3-9AB3-28EA35777870}" type="sibTrans" cxnId="{6E711900-1234-47D0-B2E1-4637FFED9D6F}">
      <dgm:prSet/>
      <dgm:spPr/>
      <dgm:t>
        <a:bodyPr/>
        <a:lstStyle/>
        <a:p>
          <a:endParaRPr lang="ru-RU"/>
        </a:p>
      </dgm:t>
    </dgm:pt>
    <dgm:pt modelId="{8C8D0197-A32B-4807-9E8C-DDBF7A1BC46A}" type="pres">
      <dgm:prSet presAssocID="{F993FBF5-D23C-4DDD-8671-F7FC1D616BDC}" presName="compositeShape" presStyleCnt="0">
        <dgm:presLayoutVars>
          <dgm:chMax val="7"/>
          <dgm:dir/>
          <dgm:resizeHandles val="exact"/>
        </dgm:presLayoutVars>
      </dgm:prSet>
      <dgm:spPr/>
    </dgm:pt>
    <dgm:pt modelId="{A6EDDF96-1140-4EE0-8BB2-B066CEAEECFC}" type="pres">
      <dgm:prSet presAssocID="{17D546FB-9450-4D65-8DCB-966DBB1ADE9D}" presName="circ1" presStyleLbl="vennNode1" presStyleIdx="0" presStyleCnt="3" custScaleX="145649" custLinFactNeighborX="54" custLinFactNeighborY="-1026"/>
      <dgm:spPr/>
      <dgm:t>
        <a:bodyPr/>
        <a:lstStyle/>
        <a:p>
          <a:endParaRPr lang="ru-RU"/>
        </a:p>
      </dgm:t>
    </dgm:pt>
    <dgm:pt modelId="{47D28A28-FE0F-4C9F-BD1A-876C4B25947A}" type="pres">
      <dgm:prSet presAssocID="{17D546FB-9450-4D65-8DCB-966DBB1ADE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CF3164-A4E9-42ED-BC2E-C1A4710DD480}" type="pres">
      <dgm:prSet presAssocID="{FE9DCB72-6B00-443E-85DE-A78084539E87}" presName="circ2" presStyleLbl="vennNode1" presStyleIdx="1" presStyleCnt="3" custScaleX="143806"/>
      <dgm:spPr/>
      <dgm:t>
        <a:bodyPr/>
        <a:lstStyle/>
        <a:p>
          <a:endParaRPr lang="ru-RU"/>
        </a:p>
      </dgm:t>
    </dgm:pt>
    <dgm:pt modelId="{0F80D22A-E358-4D2C-ADCA-3E07C0D3C52A}" type="pres">
      <dgm:prSet presAssocID="{FE9DCB72-6B00-443E-85DE-A78084539E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C859-B503-4CA7-8623-9CA8DCBFCB52}" type="pres">
      <dgm:prSet presAssocID="{8B00B9A3-F99F-4734-A26B-DA1C00D3FDD4}" presName="circ3" presStyleLbl="vennNode1" presStyleIdx="2" presStyleCnt="3" custScaleX="150384" custLinFactNeighborX="-728" custLinFactNeighborY="-701"/>
      <dgm:spPr/>
      <dgm:t>
        <a:bodyPr/>
        <a:lstStyle/>
        <a:p>
          <a:endParaRPr lang="ru-RU"/>
        </a:p>
      </dgm:t>
    </dgm:pt>
    <dgm:pt modelId="{5E9087C7-E113-4C7A-AA55-CEEF7BB284AA}" type="pres">
      <dgm:prSet presAssocID="{8B00B9A3-F99F-4734-A26B-DA1C00D3FD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64582E-A0B6-47F4-B705-5CD8506F3424}" srcId="{F993FBF5-D23C-4DDD-8671-F7FC1D616BDC}" destId="{17D546FB-9450-4D65-8DCB-966DBB1ADE9D}" srcOrd="0" destOrd="0" parTransId="{DE9D2022-C4E7-41C5-8CBE-B4DC4E27F802}" sibTransId="{8E856D3A-4CCE-440B-9DC0-8C08DF979D70}"/>
    <dgm:cxn modelId="{CC70006F-9774-4A01-AC8A-49F9B768CF2E}" type="presOf" srcId="{17D546FB-9450-4D65-8DCB-966DBB1ADE9D}" destId="{A6EDDF96-1140-4EE0-8BB2-B066CEAEECFC}" srcOrd="0" destOrd="0" presId="urn:microsoft.com/office/officeart/2005/8/layout/venn1"/>
    <dgm:cxn modelId="{0F6DEDC0-9EB3-42D9-9CA0-975B7666BA96}" type="presOf" srcId="{17D546FB-9450-4D65-8DCB-966DBB1ADE9D}" destId="{47D28A28-FE0F-4C9F-BD1A-876C4B25947A}" srcOrd="1" destOrd="0" presId="urn:microsoft.com/office/officeart/2005/8/layout/venn1"/>
    <dgm:cxn modelId="{2BA2197B-F4D6-48F1-B8BD-DF9678610ED3}" type="presOf" srcId="{F993FBF5-D23C-4DDD-8671-F7FC1D616BDC}" destId="{8C8D0197-A32B-4807-9E8C-DDBF7A1BC46A}" srcOrd="0" destOrd="0" presId="urn:microsoft.com/office/officeart/2005/8/layout/venn1"/>
    <dgm:cxn modelId="{9A0BECE1-436B-4C04-9644-AC3D1A2EA740}" srcId="{F993FBF5-D23C-4DDD-8671-F7FC1D616BDC}" destId="{FE9DCB72-6B00-443E-85DE-A78084539E87}" srcOrd="1" destOrd="0" parTransId="{F9AB4C82-D024-4F66-8CD1-856E4FB5C071}" sibTransId="{0403BE3E-33C4-445C-8075-F6D98ADBE488}"/>
    <dgm:cxn modelId="{DB28B1A7-F820-4B33-BB40-DE1C5C8CBBD3}" type="presOf" srcId="{FE9DCB72-6B00-443E-85DE-A78084539E87}" destId="{0F80D22A-E358-4D2C-ADCA-3E07C0D3C52A}" srcOrd="1" destOrd="0" presId="urn:microsoft.com/office/officeart/2005/8/layout/venn1"/>
    <dgm:cxn modelId="{F5FC9355-0DF8-408A-9348-2DB5103A60F9}" type="presOf" srcId="{8B00B9A3-F99F-4734-A26B-DA1C00D3FDD4}" destId="{5E9087C7-E113-4C7A-AA55-CEEF7BB284AA}" srcOrd="1" destOrd="0" presId="urn:microsoft.com/office/officeart/2005/8/layout/venn1"/>
    <dgm:cxn modelId="{C77FA770-DB4C-4363-B2E5-46A58063631E}" type="presOf" srcId="{FE9DCB72-6B00-443E-85DE-A78084539E87}" destId="{3FCF3164-A4E9-42ED-BC2E-C1A4710DD480}" srcOrd="0" destOrd="0" presId="urn:microsoft.com/office/officeart/2005/8/layout/venn1"/>
    <dgm:cxn modelId="{25D61CA5-3F0B-41A7-B0A5-C88EF06DEC0E}" type="presOf" srcId="{8B00B9A3-F99F-4734-A26B-DA1C00D3FDD4}" destId="{4CDCC859-B503-4CA7-8623-9CA8DCBFCB52}" srcOrd="0" destOrd="0" presId="urn:microsoft.com/office/officeart/2005/8/layout/venn1"/>
    <dgm:cxn modelId="{6E711900-1234-47D0-B2E1-4637FFED9D6F}" srcId="{F993FBF5-D23C-4DDD-8671-F7FC1D616BDC}" destId="{8B00B9A3-F99F-4734-A26B-DA1C00D3FDD4}" srcOrd="2" destOrd="0" parTransId="{DED5E434-89BF-4171-A07A-86B012350498}" sibTransId="{FDCB481E-1763-43E3-9AB3-28EA35777870}"/>
    <dgm:cxn modelId="{B47FB9CE-A538-4781-8B80-4271791A6145}" type="presParOf" srcId="{8C8D0197-A32B-4807-9E8C-DDBF7A1BC46A}" destId="{A6EDDF96-1140-4EE0-8BB2-B066CEAEECFC}" srcOrd="0" destOrd="0" presId="urn:microsoft.com/office/officeart/2005/8/layout/venn1"/>
    <dgm:cxn modelId="{0F5A6D48-9E34-4841-82B1-6D8B18B4DA7F}" type="presParOf" srcId="{8C8D0197-A32B-4807-9E8C-DDBF7A1BC46A}" destId="{47D28A28-FE0F-4C9F-BD1A-876C4B25947A}" srcOrd="1" destOrd="0" presId="urn:microsoft.com/office/officeart/2005/8/layout/venn1"/>
    <dgm:cxn modelId="{2BBDBCA1-F95A-42D5-A68F-E420A517626A}" type="presParOf" srcId="{8C8D0197-A32B-4807-9E8C-DDBF7A1BC46A}" destId="{3FCF3164-A4E9-42ED-BC2E-C1A4710DD480}" srcOrd="2" destOrd="0" presId="urn:microsoft.com/office/officeart/2005/8/layout/venn1"/>
    <dgm:cxn modelId="{B7599763-CFA8-44B5-A1D9-3D7CC74FB5F4}" type="presParOf" srcId="{8C8D0197-A32B-4807-9E8C-DDBF7A1BC46A}" destId="{0F80D22A-E358-4D2C-ADCA-3E07C0D3C52A}" srcOrd="3" destOrd="0" presId="urn:microsoft.com/office/officeart/2005/8/layout/venn1"/>
    <dgm:cxn modelId="{0F918B6A-FEDB-4EA8-8176-06021CDE900A}" type="presParOf" srcId="{8C8D0197-A32B-4807-9E8C-DDBF7A1BC46A}" destId="{4CDCC859-B503-4CA7-8623-9CA8DCBFCB52}" srcOrd="4" destOrd="0" presId="urn:microsoft.com/office/officeart/2005/8/layout/venn1"/>
    <dgm:cxn modelId="{802DEE29-B947-4445-B1D0-9DAD8942CDAA}" type="presParOf" srcId="{8C8D0197-A32B-4807-9E8C-DDBF7A1BC46A}" destId="{5E9087C7-E113-4C7A-AA55-CEEF7BB284A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838FC7-0A5D-49AF-AD4B-92694F8E870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2983BCF-BE8A-46B3-A1E1-D6F9CFAE4128}">
      <dgm:prSet phldrT="[Текст]"/>
      <dgm:spPr/>
      <dgm:t>
        <a:bodyPr/>
        <a:lstStyle/>
        <a:p>
          <a:r>
            <a:rPr lang="ru-RU" dirty="0" smtClean="0"/>
            <a:t>ПМ 01 Организация мероприятий, направленных на укрепление здоровья ребенка и его физическое развитие</a:t>
          </a:r>
          <a:endParaRPr lang="ru-RU" dirty="0"/>
        </a:p>
      </dgm:t>
    </dgm:pt>
    <dgm:pt modelId="{B5A03C0D-E065-4FA0-A678-3EC841E84864}" type="parTrans" cxnId="{42AEA44D-9DDF-463B-B749-751D11C84D88}">
      <dgm:prSet/>
      <dgm:spPr/>
      <dgm:t>
        <a:bodyPr/>
        <a:lstStyle/>
        <a:p>
          <a:endParaRPr lang="ru-RU"/>
        </a:p>
      </dgm:t>
    </dgm:pt>
    <dgm:pt modelId="{DF369CB4-58C4-4BDD-B768-C2B05637DDFA}" type="sibTrans" cxnId="{42AEA44D-9DDF-463B-B749-751D11C84D88}">
      <dgm:prSet/>
      <dgm:spPr/>
      <dgm:t>
        <a:bodyPr/>
        <a:lstStyle/>
        <a:p>
          <a:endParaRPr lang="ru-RU"/>
        </a:p>
      </dgm:t>
    </dgm:pt>
    <dgm:pt modelId="{E2B75BAA-3BF7-48C4-BAB9-BE105D96B30E}">
      <dgm:prSet phldrT="[Текст]"/>
      <dgm:spPr/>
      <dgm:t>
        <a:bodyPr/>
        <a:lstStyle/>
        <a:p>
          <a:r>
            <a:rPr lang="ru-RU" dirty="0" smtClean="0"/>
            <a:t>ПМ 02 Организация различных видов деятельности и общения детей</a:t>
          </a:r>
          <a:endParaRPr lang="ru-RU" dirty="0"/>
        </a:p>
      </dgm:t>
    </dgm:pt>
    <dgm:pt modelId="{4B67F31C-360E-43EC-BE22-3B83A1A0C3E0}" type="parTrans" cxnId="{C24F4116-F652-44BF-A293-0C159AF86AC7}">
      <dgm:prSet/>
      <dgm:spPr/>
      <dgm:t>
        <a:bodyPr/>
        <a:lstStyle/>
        <a:p>
          <a:endParaRPr lang="ru-RU"/>
        </a:p>
      </dgm:t>
    </dgm:pt>
    <dgm:pt modelId="{99DAA69E-6E80-4E82-802A-5012F37A0DCA}" type="sibTrans" cxnId="{C24F4116-F652-44BF-A293-0C159AF86AC7}">
      <dgm:prSet/>
      <dgm:spPr/>
      <dgm:t>
        <a:bodyPr/>
        <a:lstStyle/>
        <a:p>
          <a:endParaRPr lang="ru-RU"/>
        </a:p>
      </dgm:t>
    </dgm:pt>
    <dgm:pt modelId="{F45F5374-33F9-429A-A76B-4442296E8764}">
      <dgm:prSet phldrT="[Текст]"/>
      <dgm:spPr/>
      <dgm:t>
        <a:bodyPr/>
        <a:lstStyle/>
        <a:p>
          <a:r>
            <a:rPr lang="ru-RU" dirty="0" smtClean="0"/>
            <a:t>ПМ 03 Организация занятий по основным общеобразовательным программам дошкольного образования</a:t>
          </a:r>
          <a:endParaRPr lang="ru-RU" dirty="0"/>
        </a:p>
      </dgm:t>
    </dgm:pt>
    <dgm:pt modelId="{87E237B6-C18A-464D-9C9B-5F0DBF0A3244}" type="parTrans" cxnId="{946D8AE9-B620-4011-9270-9002E737C8B6}">
      <dgm:prSet/>
      <dgm:spPr/>
      <dgm:t>
        <a:bodyPr/>
        <a:lstStyle/>
        <a:p>
          <a:endParaRPr lang="ru-RU"/>
        </a:p>
      </dgm:t>
    </dgm:pt>
    <dgm:pt modelId="{680A8E13-1C86-4B16-BEE9-22453B13908E}" type="sibTrans" cxnId="{946D8AE9-B620-4011-9270-9002E737C8B6}">
      <dgm:prSet/>
      <dgm:spPr/>
      <dgm:t>
        <a:bodyPr/>
        <a:lstStyle/>
        <a:p>
          <a:endParaRPr lang="ru-RU"/>
        </a:p>
      </dgm:t>
    </dgm:pt>
    <dgm:pt modelId="{011339AB-98F5-47CE-BD8F-533A51BF1FEB}" type="pres">
      <dgm:prSet presAssocID="{A8838FC7-0A5D-49AF-AD4B-92694F8E870F}" presName="CompostProcess" presStyleCnt="0">
        <dgm:presLayoutVars>
          <dgm:dir/>
          <dgm:resizeHandles val="exact"/>
        </dgm:presLayoutVars>
      </dgm:prSet>
      <dgm:spPr/>
    </dgm:pt>
    <dgm:pt modelId="{6704B2AF-3658-4C63-8F42-781C9608A056}" type="pres">
      <dgm:prSet presAssocID="{A8838FC7-0A5D-49AF-AD4B-92694F8E870F}" presName="arrow" presStyleLbl="bgShp" presStyleIdx="0" presStyleCnt="1"/>
      <dgm:spPr/>
    </dgm:pt>
    <dgm:pt modelId="{1633B4BF-5141-402F-A8ED-CBB5364CFD01}" type="pres">
      <dgm:prSet presAssocID="{A8838FC7-0A5D-49AF-AD4B-92694F8E870F}" presName="linearProcess" presStyleCnt="0"/>
      <dgm:spPr/>
    </dgm:pt>
    <dgm:pt modelId="{6796AADB-31C6-41D0-BC8C-912832E4F679}" type="pres">
      <dgm:prSet presAssocID="{62983BCF-BE8A-46B3-A1E1-D6F9CFAE412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AD597-CC1E-4500-AFFF-5F9126A2D5A8}" type="pres">
      <dgm:prSet presAssocID="{DF369CB4-58C4-4BDD-B768-C2B05637DDFA}" presName="sibTrans" presStyleCnt="0"/>
      <dgm:spPr/>
    </dgm:pt>
    <dgm:pt modelId="{65F96532-2031-4489-9F9D-FDF30C93F1C9}" type="pres">
      <dgm:prSet presAssocID="{E2B75BAA-3BF7-48C4-BAB9-BE105D96B30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4D58A-45B9-4EA0-878F-2FB9D0E49007}" type="pres">
      <dgm:prSet presAssocID="{99DAA69E-6E80-4E82-802A-5012F37A0DCA}" presName="sibTrans" presStyleCnt="0"/>
      <dgm:spPr/>
    </dgm:pt>
    <dgm:pt modelId="{4622B212-EB8E-45A2-85F8-2DEECD8FAD7E}" type="pres">
      <dgm:prSet presAssocID="{F45F5374-33F9-429A-A76B-4442296E876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A27E63-FD12-4073-98E2-EE8B3A7594DD}" type="presOf" srcId="{A8838FC7-0A5D-49AF-AD4B-92694F8E870F}" destId="{011339AB-98F5-47CE-BD8F-533A51BF1FEB}" srcOrd="0" destOrd="0" presId="urn:microsoft.com/office/officeart/2005/8/layout/hProcess9"/>
    <dgm:cxn modelId="{925F5C47-10D4-4C66-9F30-DC67C24FB0C1}" type="presOf" srcId="{E2B75BAA-3BF7-48C4-BAB9-BE105D96B30E}" destId="{65F96532-2031-4489-9F9D-FDF30C93F1C9}" srcOrd="0" destOrd="0" presId="urn:microsoft.com/office/officeart/2005/8/layout/hProcess9"/>
    <dgm:cxn modelId="{946D8AE9-B620-4011-9270-9002E737C8B6}" srcId="{A8838FC7-0A5D-49AF-AD4B-92694F8E870F}" destId="{F45F5374-33F9-429A-A76B-4442296E8764}" srcOrd="2" destOrd="0" parTransId="{87E237B6-C18A-464D-9C9B-5F0DBF0A3244}" sibTransId="{680A8E13-1C86-4B16-BEE9-22453B13908E}"/>
    <dgm:cxn modelId="{C24F4116-F652-44BF-A293-0C159AF86AC7}" srcId="{A8838FC7-0A5D-49AF-AD4B-92694F8E870F}" destId="{E2B75BAA-3BF7-48C4-BAB9-BE105D96B30E}" srcOrd="1" destOrd="0" parTransId="{4B67F31C-360E-43EC-BE22-3B83A1A0C3E0}" sibTransId="{99DAA69E-6E80-4E82-802A-5012F37A0DCA}"/>
    <dgm:cxn modelId="{57E87775-DB0A-43F9-A492-75E1CA44547B}" type="presOf" srcId="{F45F5374-33F9-429A-A76B-4442296E8764}" destId="{4622B212-EB8E-45A2-85F8-2DEECD8FAD7E}" srcOrd="0" destOrd="0" presId="urn:microsoft.com/office/officeart/2005/8/layout/hProcess9"/>
    <dgm:cxn modelId="{203DE424-64EB-4ACF-A247-4ACBA086CFB3}" type="presOf" srcId="{62983BCF-BE8A-46B3-A1E1-D6F9CFAE4128}" destId="{6796AADB-31C6-41D0-BC8C-912832E4F679}" srcOrd="0" destOrd="0" presId="urn:microsoft.com/office/officeart/2005/8/layout/hProcess9"/>
    <dgm:cxn modelId="{42AEA44D-9DDF-463B-B749-751D11C84D88}" srcId="{A8838FC7-0A5D-49AF-AD4B-92694F8E870F}" destId="{62983BCF-BE8A-46B3-A1E1-D6F9CFAE4128}" srcOrd="0" destOrd="0" parTransId="{B5A03C0D-E065-4FA0-A678-3EC841E84864}" sibTransId="{DF369CB4-58C4-4BDD-B768-C2B05637DDFA}"/>
    <dgm:cxn modelId="{AF46F595-198E-4118-954C-645295DC149B}" type="presParOf" srcId="{011339AB-98F5-47CE-BD8F-533A51BF1FEB}" destId="{6704B2AF-3658-4C63-8F42-781C9608A056}" srcOrd="0" destOrd="0" presId="urn:microsoft.com/office/officeart/2005/8/layout/hProcess9"/>
    <dgm:cxn modelId="{421CB2EF-E7AD-42C9-BC35-D5DBB589FA9E}" type="presParOf" srcId="{011339AB-98F5-47CE-BD8F-533A51BF1FEB}" destId="{1633B4BF-5141-402F-A8ED-CBB5364CFD01}" srcOrd="1" destOrd="0" presId="urn:microsoft.com/office/officeart/2005/8/layout/hProcess9"/>
    <dgm:cxn modelId="{725B0E50-733B-4F54-9CC0-90F0EFB3374D}" type="presParOf" srcId="{1633B4BF-5141-402F-A8ED-CBB5364CFD01}" destId="{6796AADB-31C6-41D0-BC8C-912832E4F679}" srcOrd="0" destOrd="0" presId="urn:microsoft.com/office/officeart/2005/8/layout/hProcess9"/>
    <dgm:cxn modelId="{0B4BED59-322A-4909-862B-28F00B2A2344}" type="presParOf" srcId="{1633B4BF-5141-402F-A8ED-CBB5364CFD01}" destId="{49CAD597-CC1E-4500-AFFF-5F9126A2D5A8}" srcOrd="1" destOrd="0" presId="urn:microsoft.com/office/officeart/2005/8/layout/hProcess9"/>
    <dgm:cxn modelId="{F4CE9790-2BB9-4947-BD3B-898B3EC9E02F}" type="presParOf" srcId="{1633B4BF-5141-402F-A8ED-CBB5364CFD01}" destId="{65F96532-2031-4489-9F9D-FDF30C93F1C9}" srcOrd="2" destOrd="0" presId="urn:microsoft.com/office/officeart/2005/8/layout/hProcess9"/>
    <dgm:cxn modelId="{ACA4A29C-116C-40C5-8281-A839C55581F0}" type="presParOf" srcId="{1633B4BF-5141-402F-A8ED-CBB5364CFD01}" destId="{CE14D58A-45B9-4EA0-878F-2FB9D0E49007}" srcOrd="3" destOrd="0" presId="urn:microsoft.com/office/officeart/2005/8/layout/hProcess9"/>
    <dgm:cxn modelId="{8660DE82-7D2E-4732-9D3B-B841289A013C}" type="presParOf" srcId="{1633B4BF-5141-402F-A8ED-CBB5364CFD01}" destId="{4622B212-EB8E-45A2-85F8-2DEECD8FAD7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DDF96-1140-4EE0-8BB2-B066CEAEECFC}">
      <dsp:nvSpPr>
        <dsp:cNvPr id="0" name=""/>
        <dsp:cNvSpPr/>
      </dsp:nvSpPr>
      <dsp:spPr>
        <a:xfrm>
          <a:off x="1655128" y="131664"/>
          <a:ext cx="5036817" cy="345818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Дисциплины ОГСЭ</a:t>
          </a:r>
          <a:endParaRPr lang="ru-RU" sz="2400" b="1" kern="1200" dirty="0"/>
        </a:p>
      </dsp:txBody>
      <dsp:txXfrm>
        <a:off x="2326704" y="736847"/>
        <a:ext cx="3693665" cy="1556184"/>
      </dsp:txXfrm>
    </dsp:sp>
    <dsp:sp modelId="{3FCF3164-A4E9-42ED-BC2E-C1A4710DD480}">
      <dsp:nvSpPr>
        <dsp:cNvPr id="0" name=""/>
        <dsp:cNvSpPr/>
      </dsp:nvSpPr>
      <dsp:spPr>
        <a:xfrm>
          <a:off x="2932958" y="2328513"/>
          <a:ext cx="4973082" cy="345818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Профессиональный цикл</a:t>
          </a:r>
          <a:endParaRPr lang="ru-RU" sz="2100" b="1" kern="1200" dirty="0"/>
        </a:p>
      </dsp:txBody>
      <dsp:txXfrm>
        <a:off x="4453892" y="3221879"/>
        <a:ext cx="2983849" cy="1902003"/>
      </dsp:txXfrm>
    </dsp:sp>
    <dsp:sp modelId="{4CDCC859-B503-4CA7-8623-9CA8DCBFCB52}">
      <dsp:nvSpPr>
        <dsp:cNvPr id="0" name=""/>
        <dsp:cNvSpPr/>
      </dsp:nvSpPr>
      <dsp:spPr>
        <a:xfrm>
          <a:off x="298383" y="2304271"/>
          <a:ext cx="5200562" cy="345818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Дисциплины ЕН</a:t>
          </a:r>
          <a:endParaRPr lang="ru-RU" sz="2400" b="1" kern="1200" dirty="0"/>
        </a:p>
      </dsp:txBody>
      <dsp:txXfrm>
        <a:off x="788103" y="3197637"/>
        <a:ext cx="3120337" cy="1902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4B2AF-3658-4C63-8F42-781C9608A056}">
      <dsp:nvSpPr>
        <dsp:cNvPr id="0" name=""/>
        <dsp:cNvSpPr/>
      </dsp:nvSpPr>
      <dsp:spPr>
        <a:xfrm>
          <a:off x="617219" y="0"/>
          <a:ext cx="6995160" cy="43251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6AADB-31C6-41D0-BC8C-912832E4F679}">
      <dsp:nvSpPr>
        <dsp:cNvPr id="0" name=""/>
        <dsp:cNvSpPr/>
      </dsp:nvSpPr>
      <dsp:spPr>
        <a:xfrm>
          <a:off x="8840" y="1297533"/>
          <a:ext cx="2648902" cy="1730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ПМ 01 Организация мероприятий, направленных на укрепление здоровья ребенка и его физическое развитие</a:t>
          </a:r>
          <a:endParaRPr lang="ru-RU" sz="1700" kern="1200" dirty="0"/>
        </a:p>
      </dsp:txBody>
      <dsp:txXfrm>
        <a:off x="93294" y="1381987"/>
        <a:ext cx="2479994" cy="1561136"/>
      </dsp:txXfrm>
    </dsp:sp>
    <dsp:sp modelId="{65F96532-2031-4489-9F9D-FDF30C93F1C9}">
      <dsp:nvSpPr>
        <dsp:cNvPr id="0" name=""/>
        <dsp:cNvSpPr/>
      </dsp:nvSpPr>
      <dsp:spPr>
        <a:xfrm>
          <a:off x="2790348" y="1297533"/>
          <a:ext cx="2648902" cy="1730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ПМ 02 Организация различных видов деятельности и общения детей</a:t>
          </a:r>
          <a:endParaRPr lang="ru-RU" sz="1700" kern="1200" dirty="0"/>
        </a:p>
      </dsp:txBody>
      <dsp:txXfrm>
        <a:off x="2874802" y="1381987"/>
        <a:ext cx="2479994" cy="1561136"/>
      </dsp:txXfrm>
    </dsp:sp>
    <dsp:sp modelId="{4622B212-EB8E-45A2-85F8-2DEECD8FAD7E}">
      <dsp:nvSpPr>
        <dsp:cNvPr id="0" name=""/>
        <dsp:cNvSpPr/>
      </dsp:nvSpPr>
      <dsp:spPr>
        <a:xfrm>
          <a:off x="5571857" y="1297533"/>
          <a:ext cx="2648902" cy="1730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ПМ 03 Организация занятий по основным общеобразовательным программам дошкольного образования</a:t>
          </a:r>
          <a:endParaRPr lang="ru-RU" sz="1700" kern="1200" dirty="0"/>
        </a:p>
      </dsp:txBody>
      <dsp:txXfrm>
        <a:off x="5656311" y="1381987"/>
        <a:ext cx="2479994" cy="1561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программы профессионального модуля «Методическое обеспечение образовательного процесса»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Специальность  04.02.01 Дошкольное образование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Чернякова</a:t>
            </a:r>
            <a:r>
              <a:rPr lang="ru-RU" dirty="0" smtClean="0"/>
              <a:t> Е.М., преподаватель профессиональных модулей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Сопоставление требований  ФГОС и ПС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ВПД «Методическое обеспечение образовательного процесса» соответствуют  ОТФ, заявленной в ПС. </a:t>
            </a:r>
            <a:endParaRPr lang="ru-RU" dirty="0" smtClean="0"/>
          </a:p>
          <a:p>
            <a:r>
              <a:rPr lang="ru-RU" dirty="0" smtClean="0"/>
              <a:t>ПК </a:t>
            </a:r>
            <a:r>
              <a:rPr lang="ru-RU" dirty="0"/>
              <a:t>5.1. соответствует  ТФ 3.1.2.</a:t>
            </a:r>
          </a:p>
          <a:p>
            <a:r>
              <a:rPr lang="ru-RU" dirty="0"/>
              <a:t>Отобрано трудовое действие, которое позволит расширить опыт, получаемый в ходе производственной практики.</a:t>
            </a:r>
          </a:p>
        </p:txBody>
      </p:sp>
    </p:spTree>
    <p:extLst>
      <p:ext uri="{BB962C8B-B14F-4D97-AF65-F5344CB8AC3E}">
        <p14:creationId xmlns:p14="http://schemas.microsoft.com/office/powerpoint/2010/main" val="1077727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Примеры заданий на педагогической практике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1.	</a:t>
            </a:r>
            <a:r>
              <a:rPr lang="ru-RU" b="1" dirty="0"/>
              <a:t>Внимательно изучите вычленение из Приказа Минтруда России от 18.10. 2013 г. №544н «Об утверждении профессионального стандарта “Педагог” </a:t>
            </a:r>
            <a:r>
              <a:rPr lang="ru-RU" dirty="0"/>
              <a:t>(педагогическая деятельность в сфере дошкольного, начального общего, основного общего, среднего общего образования) (воспитатель, учитель)»  и </a:t>
            </a:r>
            <a:r>
              <a:rPr lang="ru-RU" b="1" dirty="0"/>
              <a:t>проведите объективную самооценку профессиональной деятельности.  </a:t>
            </a:r>
          </a:p>
          <a:p>
            <a:endParaRPr lang="ru-RU" dirty="0"/>
          </a:p>
          <a:p>
            <a:pPr algn="just"/>
            <a:r>
              <a:rPr lang="ru-RU" dirty="0"/>
              <a:t>2.	Составьте </a:t>
            </a:r>
            <a:r>
              <a:rPr lang="ru-RU" b="1" dirty="0"/>
              <a:t>план своего профессионального </a:t>
            </a:r>
            <a:r>
              <a:rPr lang="ru-RU" b="1" dirty="0" smtClean="0"/>
              <a:t>развития</a:t>
            </a:r>
            <a:r>
              <a:rPr lang="ru-RU" dirty="0" smtClean="0"/>
              <a:t>.  По </a:t>
            </a:r>
            <a:r>
              <a:rPr lang="ru-RU" dirty="0"/>
              <a:t>каждому пространству деятельности </a:t>
            </a:r>
            <a:r>
              <a:rPr lang="ru-RU" b="1" dirty="0"/>
              <a:t>проанализируйте свои компетенции, выделите те знания и умения, которые у вас есть, которыми вы хорошо владеете.</a:t>
            </a:r>
          </a:p>
          <a:p>
            <a:r>
              <a:rPr lang="ru-RU" dirty="0"/>
              <a:t>Затем </a:t>
            </a:r>
            <a:r>
              <a:rPr lang="ru-RU" b="1" dirty="0"/>
              <a:t>определите те знания и навыки, которые вы планируете развивать. Укажите свои действия, </a:t>
            </a:r>
            <a:r>
              <a:rPr lang="ru-RU" b="1" dirty="0" smtClean="0"/>
              <a:t>мероприятия</a:t>
            </a:r>
            <a:r>
              <a:rPr lang="ru-RU" dirty="0" smtClean="0"/>
              <a:t>.</a:t>
            </a:r>
            <a:r>
              <a:rPr lang="ru-RU" dirty="0"/>
              <a:t> Свои выводы оформите в виде таблицы.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25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3832" y="1052736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dirty="0"/>
              <a:t>1) Общепедагогическая функция. Обучение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85537202"/>
              </p:ext>
            </p:extLst>
          </p:nvPr>
        </p:nvGraphicFramePr>
        <p:xfrm>
          <a:off x="539552" y="2420888"/>
          <a:ext cx="8229600" cy="142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1944216"/>
                <a:gridCol w="2335128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Имеющиеся знания 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Недостающие знания 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Планируемые мероприятия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освоению недостающих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знаний и умений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4653136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2"/>
                </a:solidFill>
                <a:latin typeface="+mj-lt"/>
              </a:rPr>
              <a:t>Такая же таблица составляется и по двум другим пространствам деятельности:</a:t>
            </a:r>
          </a:p>
          <a:p>
            <a:pPr algn="just"/>
            <a:r>
              <a:rPr lang="ru-RU" sz="2000" dirty="0">
                <a:solidFill>
                  <a:schemeClr val="tx2"/>
                </a:solidFill>
                <a:latin typeface="+mj-lt"/>
              </a:rPr>
              <a:t>2) Воспитательная деятельность</a:t>
            </a:r>
          </a:p>
          <a:p>
            <a:pPr algn="just"/>
            <a:r>
              <a:rPr lang="ru-RU" sz="2000" dirty="0">
                <a:solidFill>
                  <a:schemeClr val="tx2"/>
                </a:solidFill>
                <a:latin typeface="+mj-lt"/>
              </a:rPr>
              <a:t>3) Развивающая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4131281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КОНТРОЛЬНО-ОЦЕНОЧНАЯ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Традиционные типы контроля:</a:t>
            </a:r>
          </a:p>
          <a:p>
            <a:r>
              <a:rPr lang="ru-RU" sz="2800" i="1" dirty="0" smtClean="0"/>
              <a:t>Текущая аттестация. </a:t>
            </a:r>
          </a:p>
          <a:p>
            <a:r>
              <a:rPr lang="ru-RU" sz="2800" i="1" dirty="0" smtClean="0"/>
              <a:t>Промежуточная аттестация. </a:t>
            </a:r>
          </a:p>
          <a:p>
            <a:r>
              <a:rPr lang="ru-RU" sz="2800" i="1" dirty="0" smtClean="0"/>
              <a:t>ГИА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/>
              <a:t>разноуровневые</a:t>
            </a:r>
            <a:r>
              <a:rPr lang="ru-RU" sz="2400" b="1" dirty="0" smtClean="0"/>
              <a:t>  тесты с творческим заданием,</a:t>
            </a:r>
          </a:p>
          <a:p>
            <a:r>
              <a:rPr lang="ru-RU" sz="2400" b="1" dirty="0" smtClean="0"/>
              <a:t>анализ конкретной ситуации, </a:t>
            </a:r>
          </a:p>
          <a:p>
            <a:r>
              <a:rPr lang="ru-RU" sz="2400" b="1" dirty="0" smtClean="0"/>
              <a:t>метод проектов, </a:t>
            </a:r>
          </a:p>
          <a:p>
            <a:r>
              <a:rPr lang="ru-RU" sz="2400" b="1" dirty="0" smtClean="0"/>
              <a:t>защита </a:t>
            </a:r>
            <a:r>
              <a:rPr lang="ru-RU" sz="2400" b="1" dirty="0" err="1" smtClean="0"/>
              <a:t>портфолио</a:t>
            </a:r>
            <a:r>
              <a:rPr lang="ru-RU" sz="2400" b="1" dirty="0" smtClean="0"/>
              <a:t>,</a:t>
            </a:r>
          </a:p>
          <a:p>
            <a:r>
              <a:rPr lang="ru-RU" sz="2400" b="1" dirty="0" smtClean="0"/>
              <a:t>практические задания по демонстрации умений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68018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КОНТРОЛЬНО-ОЦЕНОЧНАЯ ДЕЯТЕЛЬНОСТЬ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Текст задания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ПК 5.1. Разрабатывать методические материалы на основе примерных с учётом особенностей возраста, группы и отдельных воспитанников.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Разработайте фрагмент комплексно-тематического плана с учетом особенностей возраста и отдельных воспитанников.</a:t>
                      </a:r>
                    </a:p>
                    <a:p>
                      <a:pPr algn="just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Подготовьте  презентацию  учебно-методических материалов для реализации комплексно-тематического плана с учетом особенностей возраста и отдельных воспитанников.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ПК 5.4. Оформлять педагогические разработки в виде отчётов, рефератов, выступлений.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КОНТРОЛЬНО-ОЦЕНОЧНАЯ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Состав </a:t>
            </a:r>
            <a:r>
              <a:rPr lang="ru-RU" sz="3600" b="1" dirty="0" err="1" smtClean="0">
                <a:solidFill>
                  <a:schemeClr val="tx2"/>
                </a:solidFill>
              </a:rPr>
              <a:t>портфолио</a:t>
            </a:r>
            <a:r>
              <a:rPr lang="ru-RU" sz="3600" b="1" dirty="0" smtClean="0">
                <a:solidFill>
                  <a:schemeClr val="tx2"/>
                </a:solidFill>
              </a:rPr>
              <a:t>: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I раздел   «Общие сведения»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II раздел   «</a:t>
            </a:r>
            <a:r>
              <a:rPr lang="ru-RU" sz="3600" dirty="0" err="1" smtClean="0">
                <a:solidFill>
                  <a:schemeClr val="tx2"/>
                </a:solidFill>
              </a:rPr>
              <a:t>Портфолио</a:t>
            </a:r>
            <a:r>
              <a:rPr lang="ru-RU" sz="3600" dirty="0" smtClean="0">
                <a:solidFill>
                  <a:schemeClr val="tx2"/>
                </a:solidFill>
              </a:rPr>
              <a:t> документов» 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III  раздел «</a:t>
            </a:r>
            <a:r>
              <a:rPr lang="ru-RU" sz="3600" dirty="0" err="1" smtClean="0">
                <a:solidFill>
                  <a:schemeClr val="tx2"/>
                </a:solidFill>
              </a:rPr>
              <a:t>Портфолио</a:t>
            </a:r>
            <a:r>
              <a:rPr lang="ru-RU" sz="3600" dirty="0" smtClean="0">
                <a:solidFill>
                  <a:schemeClr val="tx2"/>
                </a:solidFill>
              </a:rPr>
              <a:t> работ»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 IV  раздел «Копилка» 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/>
                </a:solidFill>
              </a:rPr>
              <a:t>Завершается освоение ППССЗ </a:t>
            </a:r>
            <a:r>
              <a:rPr lang="ru-RU" b="1" dirty="0" smtClean="0">
                <a:solidFill>
                  <a:schemeClr val="tx2"/>
                </a:solidFill>
              </a:rPr>
              <a:t>защитой ВКР. 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Защита ВКР служит для проверки результатов обучения в целом и </a:t>
            </a:r>
            <a:r>
              <a:rPr lang="ru-RU" b="1" dirty="0" smtClean="0">
                <a:solidFill>
                  <a:schemeClr val="tx2"/>
                </a:solidFill>
              </a:rPr>
              <a:t>в полной мере позволяет оценить совокупность приобретенных студентом общих и профессиональных компетенций.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7525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Программа профессионального модуля «Методическое обеспечение образовательного процесса» является частью программы подготовки специалистов среднего звена в соответствии с Федеральным государственным образовательным стандартом по специальности среднего профессионального образования 04.02.01 Дошкольное образование.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03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995120"/>
              </a:tblGrid>
              <a:tr h="1008112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ВПД : </a:t>
                      </a:r>
                      <a:r>
                        <a:rPr kumimoji="0"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методическое обеспечение образовательного процесса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ПК 5.1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Разрабатывать методические материалы на основе примерных с учётом особенностей возраста, группы и отдельных воспитанников.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ПК 5.2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Создавать в группе предметно-развивающую среду.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ПК 5.3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Систематизировать и оценивать педагогический опыт и образовательные технологии в области дошкольного образования на основе изучения профессиональной литературы, самоанализа и анализа деятельности других педагогов.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ПК 5.4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Оформлять педагогические разработки в виде отчётов, рефератов, выступлений.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ПК 5.5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Участвовать в исследовательской и проектной деятельности в области дошкольного образования.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066800"/>
          </a:xfrm>
        </p:spPr>
        <p:txBody>
          <a:bodyPr/>
          <a:lstStyle/>
          <a:p>
            <a:pPr algn="ctr"/>
            <a:r>
              <a:rPr lang="ru-RU" dirty="0" err="1" smtClean="0"/>
              <a:t>Межпредметные</a:t>
            </a:r>
            <a:r>
              <a:rPr lang="ru-RU" dirty="0" smtClean="0"/>
              <a:t> связи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620688"/>
          <a:ext cx="8229600" cy="5953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ПМ Методическое обеспечение образовательного процесса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208229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Количество часов на освоение программы профессионального модуля: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всего –   216 часов, в том числе:</a:t>
            </a:r>
          </a:p>
          <a:p>
            <a:r>
              <a:rPr lang="ru-RU" dirty="0" smtClean="0"/>
              <a:t>максимальной учебной нагрузки обучающегося –  144  часа, включая:</a:t>
            </a:r>
          </a:p>
          <a:p>
            <a:r>
              <a:rPr lang="ru-RU" dirty="0" smtClean="0"/>
              <a:t>обязательной аудиторной учебной нагрузки обучающегося – 108  часов;</a:t>
            </a:r>
          </a:p>
          <a:p>
            <a:r>
              <a:rPr lang="ru-RU" dirty="0" smtClean="0"/>
              <a:t>самостоятельной работы обучающегося – 36 час;</a:t>
            </a:r>
          </a:p>
          <a:p>
            <a:r>
              <a:rPr lang="ru-RU" dirty="0" smtClean="0"/>
              <a:t>производственной практики –  72 часа.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Разделы профессионального модуля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11916"/>
              </p:ext>
            </p:extLst>
          </p:nvPr>
        </p:nvGraphicFramePr>
        <p:xfrm>
          <a:off x="457200" y="2249488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5760640"/>
                <a:gridCol w="152251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Организация методической работы в области дошкольного образования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42 часа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Современные  образовательные технологии в дошкольном образовании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48 часов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Организация проектной и исследовательской деятельности в области дошкольного образования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12 </a:t>
                      </a:r>
                      <a:r>
                        <a:rPr lang="ru-RU" sz="2400" dirty="0" err="1" smtClean="0"/>
                        <a:t>чаов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10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Учебно-методический комплекс профессионального модуля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	Программа профессионального модуля «Методическое обеспечение образовательного процесса».</a:t>
            </a:r>
          </a:p>
          <a:p>
            <a:r>
              <a:rPr lang="ru-RU" dirty="0"/>
              <a:t>2.	Программа методической практики.</a:t>
            </a:r>
          </a:p>
          <a:p>
            <a:r>
              <a:rPr lang="ru-RU" dirty="0"/>
              <a:t>3.	Дневник методической практики.</a:t>
            </a:r>
          </a:p>
          <a:p>
            <a:r>
              <a:rPr lang="ru-RU" dirty="0"/>
              <a:t>4.	Комплект </a:t>
            </a:r>
            <a:r>
              <a:rPr lang="ru-RU" dirty="0" smtClean="0"/>
              <a:t>контрольно-оценочных </a:t>
            </a:r>
            <a:r>
              <a:rPr lang="ru-RU" dirty="0"/>
              <a:t>средств по профессиональному модулю.</a:t>
            </a:r>
          </a:p>
          <a:p>
            <a:r>
              <a:rPr lang="ru-RU" dirty="0"/>
              <a:t>5.	Методические рекомендации по МДК «Теоретические и прикладные аспекты методической работы воспитателя детей дошкольного возраста».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54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Сопоставление требований  </a:t>
            </a:r>
            <a:r>
              <a:rPr lang="ru-RU" sz="2800" b="1" dirty="0" smtClean="0"/>
              <a:t>ФГОС СПО </a:t>
            </a:r>
            <a:r>
              <a:rPr lang="ru-RU" sz="2800" b="1" dirty="0"/>
              <a:t>и </a:t>
            </a:r>
            <a:r>
              <a:rPr lang="ru-RU" sz="2800" b="1" dirty="0" smtClean="0"/>
              <a:t>ПС   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710347"/>
              </p:ext>
            </p:extLst>
          </p:nvPr>
        </p:nvGraphicFramePr>
        <p:xfrm>
          <a:off x="457200" y="2249488"/>
          <a:ext cx="8229600" cy="4315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304256"/>
                <a:gridCol w="1810544"/>
              </a:tblGrid>
              <a:tr h="37084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ФГОС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специальности 05.01.44 Дошкольное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образование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ПМ 05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20970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ПС Педагог (педагогическая деятельность в дошкольном, начальном общем, основном общем, среднем общем образовании)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20970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(воспитатель, учитель)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Дополнительные требования к квалификации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Цель (обоснование)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анализа и разработки учебно-методических материалов (рабочих программ, учебно-тематических планов) на основе примерных и вариативных;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ТД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Участие в 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разработке основной общеобразовательной программы образовательной организации 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 соответствии с федеральным государственным образовательным стандартом дошкольного образования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Требуется расширение опыта в части анализа и участия разработки ООП   соответствии с ФГОС ДО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200" b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2563" indent="0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2563" indent="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детализация опыта в части анализа и  разработки   учебно-методических материалов в соответствии с ФГОС ДО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Введение практического задания «Разработка фрагмента ООП в соответствии с ФГОС ДО»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79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510</TotalTime>
  <Words>579</Words>
  <Application>Microsoft Office PowerPoint</Application>
  <PresentationFormat>Экран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Презентация программы профессионального модуля «Методическое обеспечение образовательного процесса»</vt:lpstr>
      <vt:lpstr>Презентация PowerPoint</vt:lpstr>
      <vt:lpstr>Презентация PowerPoint</vt:lpstr>
      <vt:lpstr>Межпредметные связи</vt:lpstr>
      <vt:lpstr>ПМ Методическое обеспечение образовательного процесса</vt:lpstr>
      <vt:lpstr>Количество часов на освоение программы профессионального модуля: </vt:lpstr>
      <vt:lpstr>Разделы профессионального модуля</vt:lpstr>
      <vt:lpstr>Учебно-методический комплекс профессионального модуля </vt:lpstr>
      <vt:lpstr>Сопоставление требований  ФГОС СПО и ПС   </vt:lpstr>
      <vt:lpstr>Сопоставление требований  ФГОС и ПС </vt:lpstr>
      <vt:lpstr>Примеры заданий на педагогической практике</vt:lpstr>
      <vt:lpstr>1) Общепедагогическая функция. Обучение</vt:lpstr>
      <vt:lpstr>КОНТРОЛЬНО-ОЦЕНОЧНАЯ ДЕЯТЕЛЬНОСТЬ</vt:lpstr>
      <vt:lpstr>КОНТРОЛЬНО-ОЦЕНОЧНАЯ ДЕЯТЕЛЬНОСТЬ</vt:lpstr>
      <vt:lpstr>КОНТРОЛЬНО-ОЦЕНОЧНАЯ ДЕЯТЕЛЬНОСТЬ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Пользователь</cp:lastModifiedBy>
  <cp:revision>38</cp:revision>
  <dcterms:created xsi:type="dcterms:W3CDTF">2016-11-11T14:55:29Z</dcterms:created>
  <dcterms:modified xsi:type="dcterms:W3CDTF">2016-12-06T03:32:17Z</dcterms:modified>
</cp:coreProperties>
</file>