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78" r:id="rId2"/>
    <p:sldId id="260" r:id="rId3"/>
    <p:sldId id="265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74" r:id="rId12"/>
    <p:sldId id="275" r:id="rId13"/>
    <p:sldId id="276" r:id="rId14"/>
    <p:sldId id="27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301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4301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301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2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2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2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2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302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302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302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2427F3A-C399-4C96-95D6-330922BF317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3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F68B8A-5E53-48F1-9964-A4B60E5AC16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74F045-97A2-438B-A792-9B643E8A31B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F5EFA9E-1BE4-4B6D-B29C-1B8160C6885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37423A5-9F2F-41FA-AF92-6504A0A1CB1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15F8A-9C5B-41FF-9278-55F84431BC1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8E9372-21EB-4122-B7E9-6ED2908578F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552C69-E65A-4F8D-B88B-B46FC0B7B0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26A3C-0125-4ECE-9A0A-DE61058D6DF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DFF3BA-7DE5-4857-91B4-79A932A3B37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E54F0-C760-4193-B7B5-306EDC04A21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DC2CF2-1EF3-49B9-8451-9A0454D10E1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7407BF-0582-4587-9CEC-FE2F0CA92D2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154F88B-81ED-49D3-B390-88C40D8AA350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4199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9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20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</a:rPr>
              <a:t>«Организация и проведение опытно-практического исследования»</a:t>
            </a:r>
            <a:r>
              <a:rPr lang="ru-RU" sz="540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ru-RU" sz="5400" dirty="0">
                <a:solidFill>
                  <a:schemeClr val="bg1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i="1" dirty="0" err="1" smtClean="0"/>
              <a:t>Чернякова</a:t>
            </a:r>
            <a:r>
              <a:rPr lang="ru-RU" sz="2400" i="1" dirty="0" smtClean="0"/>
              <a:t> Е.М., преподаватель профессиональных модулей ГАПОУ НСО «</a:t>
            </a:r>
            <a:r>
              <a:rPr lang="ru-RU" sz="2400" i="1" dirty="0" err="1" smtClean="0"/>
              <a:t>Болотнинский</a:t>
            </a:r>
            <a:r>
              <a:rPr lang="ru-RU" sz="2400" i="1" dirty="0" smtClean="0"/>
              <a:t> педагогический колледж»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06241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Под </a:t>
            </a:r>
            <a:r>
              <a:rPr lang="ru-RU" sz="2800" b="1" i="1" dirty="0"/>
              <a:t>инициативностью</a:t>
            </a:r>
            <a:r>
              <a:rPr lang="ru-RU" sz="2800" dirty="0"/>
              <a:t> понимается способность индивида к свободной активной деятельности, которая помогает достичь определенных целей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Инициативная </a:t>
            </a:r>
            <a:r>
              <a:rPr lang="ru-RU" sz="2800" dirty="0"/>
              <a:t>личность является </a:t>
            </a:r>
            <a:r>
              <a:rPr lang="ru-RU" sz="2800" b="1" i="1" dirty="0"/>
              <a:t>активной</a:t>
            </a:r>
            <a:r>
              <a:rPr lang="ru-RU" sz="2800" dirty="0"/>
              <a:t>, </a:t>
            </a:r>
            <a:r>
              <a:rPr lang="ru-RU" sz="2800" b="1" i="1" dirty="0"/>
              <a:t>находчивой</a:t>
            </a:r>
            <a:r>
              <a:rPr lang="ru-RU" sz="2800" dirty="0"/>
              <a:t>, </a:t>
            </a:r>
            <a:r>
              <a:rPr lang="ru-RU" sz="2800" b="1" i="1" dirty="0"/>
              <a:t>самостоятельной</a:t>
            </a:r>
            <a:r>
              <a:rPr lang="ru-RU" sz="2800" dirty="0"/>
              <a:t> и всегда отвечает за свои поступки. </a:t>
            </a:r>
          </a:p>
        </p:txBody>
      </p:sp>
    </p:spTree>
    <p:extLst>
      <p:ext uri="{BB962C8B-B14F-4D97-AF65-F5344CB8AC3E}">
        <p14:creationId xmlns:p14="http://schemas.microsoft.com/office/powerpoint/2010/main" val="4087748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Единицы наблюдения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099228"/>
              </p:ext>
            </p:extLst>
          </p:nvPr>
        </p:nvGraphicFramePr>
        <p:xfrm>
          <a:off x="457200" y="1981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952328"/>
                <a:gridCol w="30346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 мастер-класса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педагога-исследователя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мастера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позиция:</a:t>
                      </a:r>
                    </a:p>
                    <a:p>
                      <a:r>
                        <a:rPr lang="ru-RU" dirty="0" smtClean="0"/>
                        <a:t>помощь мастеру в подготовке раздаточного материала, сотрудничество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позиция:</a:t>
                      </a:r>
                    </a:p>
                    <a:p>
                      <a:r>
                        <a:rPr lang="ru-RU" dirty="0" smtClean="0"/>
                        <a:t>подготовка раздаточного материала совместно с педагогом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наблюдателя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позиция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Заключительный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Позиция наблюдателя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Активная позиция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87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Интерпретация результатов наблюдения на активном этапе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Мастер тщательно проверил   оснащение рабочих мест, пригласил  участников мастер-класса к работе. Демонстрация игрушки вызвала интерес участников </a:t>
            </a:r>
            <a:r>
              <a:rPr lang="ru-RU" sz="2400" dirty="0" smtClean="0"/>
              <a:t>мастер-класса.</a:t>
            </a:r>
          </a:p>
          <a:p>
            <a:r>
              <a:rPr lang="ru-RU" sz="2400" i="1" dirty="0" smtClean="0"/>
              <a:t>Уверенным</a:t>
            </a:r>
            <a:r>
              <a:rPr lang="ru-RU" sz="2400" dirty="0" smtClean="0"/>
              <a:t> </a:t>
            </a:r>
            <a:r>
              <a:rPr lang="ru-RU" sz="2400" dirty="0"/>
              <a:t>было объяснение предстоящей работы. Речь мастера была внятной и понятной для детей. </a:t>
            </a:r>
            <a:endParaRPr lang="ru-RU" sz="2400" dirty="0" smtClean="0"/>
          </a:p>
          <a:p>
            <a:r>
              <a:rPr lang="ru-RU" sz="2400" dirty="0" smtClean="0"/>
              <a:t>При </a:t>
            </a:r>
            <a:r>
              <a:rPr lang="ru-RU" sz="2400" dirty="0"/>
              <a:t>необходимости мастер  отвечал на индивидуальные вопросы, при затруднениях вовремя приходил на помощь. </a:t>
            </a:r>
          </a:p>
        </p:txBody>
      </p:sp>
    </p:spTree>
    <p:extLst>
      <p:ext uri="{BB962C8B-B14F-4D97-AF65-F5344CB8AC3E}">
        <p14:creationId xmlns:p14="http://schemas.microsoft.com/office/powerpoint/2010/main" val="2780129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Таким образом, </a:t>
            </a:r>
            <a:r>
              <a:rPr lang="ru-RU" sz="1800" b="1" dirty="0"/>
              <a:t>дети, проводящие мастер-класс</a:t>
            </a:r>
            <a:r>
              <a:rPr lang="ru-RU" sz="1800" dirty="0"/>
              <a:t>, приобретают опыт  публичных выступлений; у них формируются коммуникативные навыки; формируется ответственность; </a:t>
            </a:r>
            <a:r>
              <a:rPr lang="ru-RU" sz="1800" b="1" i="1" dirty="0"/>
              <a:t>развивается инициативность</a:t>
            </a:r>
            <a:r>
              <a:rPr lang="ru-RU" sz="1800" dirty="0"/>
              <a:t>.</a:t>
            </a:r>
          </a:p>
          <a:p>
            <a:r>
              <a:rPr lang="ru-RU" sz="1800" b="1" dirty="0"/>
              <a:t>Дети, участвующие в мастер-классе</a:t>
            </a:r>
            <a:r>
              <a:rPr lang="ru-RU" sz="1800" dirty="0"/>
              <a:t>, овладевают новыми способами действий; приобретают опыт  коллективной деятельности; у них формируется умение регулировать своё поведение, они учатся подчиняться правилам, развивается вопросительность, а также стимулируется самостоятельный поиск новых способов действий.</a:t>
            </a:r>
          </a:p>
          <a:p>
            <a:r>
              <a:rPr lang="ru-RU" sz="1800" b="1" dirty="0"/>
              <a:t>Для педагога детский мастер-класс </a:t>
            </a:r>
            <a:r>
              <a:rPr lang="ru-RU" sz="1800" dirty="0"/>
              <a:t>тоже является результативным. Благодаря мастер-классу у него есть возможность посмотреть на своих воспитанников со стороны, сделать образовательный процесс увлекательным для детей, </a:t>
            </a:r>
            <a:r>
              <a:rPr lang="ru-RU" sz="1800" b="1" i="1" dirty="0"/>
              <a:t>способствовать поддержке детской инициативы, самостоятельности, активности</a:t>
            </a:r>
            <a:r>
              <a:rPr lang="ru-RU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140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</a:rPr>
              <a:t>«Организация и проведение опытно-практического исследования»</a:t>
            </a:r>
            <a:r>
              <a:rPr lang="ru-RU" sz="540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ru-RU" sz="5400" dirty="0">
                <a:solidFill>
                  <a:schemeClr val="bg1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i="1" dirty="0" err="1" smtClean="0"/>
              <a:t>Чернякова</a:t>
            </a:r>
            <a:r>
              <a:rPr lang="ru-RU" sz="2400" i="1" dirty="0" smtClean="0"/>
              <a:t> Е.М., преподаватель профессиональных модулей ГАПОУ НСО «</a:t>
            </a:r>
            <a:r>
              <a:rPr lang="ru-RU" sz="2400" i="1" dirty="0" err="1" smtClean="0"/>
              <a:t>Болотнинский</a:t>
            </a:r>
            <a:r>
              <a:rPr lang="ru-RU" sz="2400" i="1" dirty="0" smtClean="0"/>
              <a:t> педагогический колледж»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96636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8229600" cy="1371600"/>
          </a:xfrm>
        </p:spPr>
        <p:txBody>
          <a:bodyPr/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Уровни анализа, наблюдения и оценки педагогического процесса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1650"/>
            <a:ext cx="8229600" cy="47529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/>
              <a:t>		</a:t>
            </a:r>
            <a:endParaRPr lang="ru-RU" sz="2000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		</a:t>
            </a:r>
            <a:r>
              <a:rPr lang="ru-RU" sz="2000" u="sng" dirty="0">
                <a:solidFill>
                  <a:srgbClr val="FF0000"/>
                </a:solidFill>
              </a:rPr>
              <a:t>Вербальный уровень</a:t>
            </a:r>
            <a:r>
              <a:rPr lang="ru-RU" sz="2000" u="sng" dirty="0"/>
              <a:t> (когнитивный компонент)</a:t>
            </a:r>
            <a:r>
              <a:rPr lang="ru-RU" sz="2000" dirty="0"/>
              <a:t> – предполагает реальные данные о </a:t>
            </a:r>
            <a:r>
              <a:rPr lang="ru-RU" sz="2000" dirty="0" err="1"/>
              <a:t>ЗУНах</a:t>
            </a:r>
            <a:r>
              <a:rPr lang="ru-RU" sz="2000" dirty="0"/>
              <a:t>, которые предъявляет субъект в определенно </a:t>
            </a:r>
            <a:r>
              <a:rPr lang="ru-RU" sz="2000" dirty="0" smtClean="0"/>
              <a:t>заданных </a:t>
            </a:r>
            <a:r>
              <a:rPr lang="ru-RU" sz="2000" dirty="0"/>
              <a:t>условиях (контр. работы, экзамены и т.д.).</a:t>
            </a:r>
            <a:endParaRPr lang="ru-RU" sz="2000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		</a:t>
            </a:r>
            <a:r>
              <a:rPr lang="ru-RU" sz="2000" u="sng" dirty="0" err="1">
                <a:solidFill>
                  <a:srgbClr val="FF0000"/>
                </a:solidFill>
              </a:rPr>
              <a:t>Деятельностный</a:t>
            </a:r>
            <a:r>
              <a:rPr lang="ru-RU" sz="2000" u="sng" dirty="0">
                <a:solidFill>
                  <a:srgbClr val="FF0000"/>
                </a:solidFill>
              </a:rPr>
              <a:t> уровень</a:t>
            </a:r>
            <a:r>
              <a:rPr lang="ru-RU" sz="2000" u="sng" dirty="0"/>
              <a:t> (поведенческий компонент) </a:t>
            </a:r>
            <a:r>
              <a:rPr lang="ru-RU" sz="2000" dirty="0"/>
              <a:t>– позволяет получить данные о </a:t>
            </a:r>
            <a:r>
              <a:rPr lang="ru-RU" sz="2000" dirty="0" err="1"/>
              <a:t>сформированности</a:t>
            </a:r>
            <a:r>
              <a:rPr lang="ru-RU" sz="2000" dirty="0"/>
              <a:t> убеждений, позиций, умений использовать знания в ходе практической деятельности</a:t>
            </a:r>
            <a:r>
              <a:rPr lang="ru-RU" sz="2000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dirty="0"/>
          </a:p>
          <a:p>
            <a:pPr>
              <a:lnSpc>
                <a:spcPct val="80000"/>
              </a:lnSpc>
              <a:buNone/>
            </a:pPr>
            <a:r>
              <a:rPr lang="ru-RU" sz="2000" dirty="0"/>
              <a:t>		</a:t>
            </a:r>
            <a:r>
              <a:rPr lang="ru-RU" sz="2000" u="sng" dirty="0">
                <a:solidFill>
                  <a:srgbClr val="FF0000"/>
                </a:solidFill>
              </a:rPr>
              <a:t>Личностный уровень</a:t>
            </a:r>
            <a:r>
              <a:rPr lang="ru-RU" sz="2000" u="sng" dirty="0"/>
              <a:t> (эмоциональный компонент)</a:t>
            </a:r>
            <a:r>
              <a:rPr lang="ru-RU" sz="2000" dirty="0"/>
              <a:t> – предполагает получение информации об отношении, позиции  участников УВП к нововведениям, степень удовлетворенности той или иной работой, самооценку той или иной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Тема ВКР «Роль </a:t>
            </a:r>
            <a:r>
              <a:rPr lang="ru-RU" sz="2800" dirty="0" err="1"/>
              <a:t>лего</a:t>
            </a:r>
            <a:r>
              <a:rPr lang="ru-RU" sz="2800" dirty="0"/>
              <a:t>-конструирования в развитии интеллектуальных способностей дошкольников»</a:t>
            </a:r>
            <a:br>
              <a:rPr lang="ru-RU" sz="28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Для проведения опытно-практической работы </a:t>
            </a:r>
            <a:r>
              <a:rPr lang="ru-RU" sz="2400" dirty="0" smtClean="0"/>
              <a:t>запланировано: </a:t>
            </a:r>
          </a:p>
          <a:p>
            <a:r>
              <a:rPr lang="ru-RU" sz="2400" dirty="0" smtClean="0"/>
              <a:t>Проведение </a:t>
            </a:r>
            <a:r>
              <a:rPr lang="ru-RU" sz="2400" dirty="0"/>
              <a:t>беседы с </a:t>
            </a:r>
            <a:r>
              <a:rPr lang="ru-RU" sz="2400" dirty="0" smtClean="0"/>
              <a:t>воспитателем </a:t>
            </a:r>
            <a:endParaRPr lang="ru-RU" sz="2400" dirty="0"/>
          </a:p>
          <a:p>
            <a:r>
              <a:rPr lang="ru-RU" sz="2400" dirty="0" smtClean="0"/>
              <a:t>Разработка </a:t>
            </a:r>
            <a:r>
              <a:rPr lang="ru-RU" sz="2400" dirty="0"/>
              <a:t>конспектов совместной образовательной деятельности </a:t>
            </a:r>
          </a:p>
          <a:p>
            <a:r>
              <a:rPr lang="ru-RU" sz="2400" dirty="0" smtClean="0"/>
              <a:t>Организация </a:t>
            </a:r>
            <a:r>
              <a:rPr lang="ru-RU" sz="2400" dirty="0"/>
              <a:t>и проведение включенного наблюдения совместной образовательной деятельности дошкольников с </a:t>
            </a:r>
            <a:r>
              <a:rPr lang="ru-RU" sz="2400" dirty="0" smtClean="0"/>
              <a:t>использованием…</a:t>
            </a:r>
            <a:endParaRPr lang="ru-RU" sz="2400" dirty="0"/>
          </a:p>
          <a:p>
            <a:r>
              <a:rPr lang="ru-RU" sz="2400" dirty="0" smtClean="0"/>
              <a:t>Анкетирование дошкольников</a:t>
            </a:r>
            <a:r>
              <a:rPr lang="ru-RU" sz="2800" dirty="0" smtClean="0"/>
              <a:t>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99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Единицы наблюдения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577835"/>
              </p:ext>
            </p:extLst>
          </p:nvPr>
        </p:nvGraphicFramePr>
        <p:xfrm>
          <a:off x="457200" y="1981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«Роль </a:t>
                      </a:r>
                      <a:r>
                        <a:rPr lang="ru-RU" dirty="0" err="1" smtClean="0"/>
                        <a:t>лего</a:t>
                      </a:r>
                      <a:r>
                        <a:rPr lang="ru-RU" dirty="0" smtClean="0"/>
                        <a:t>-конструирования в развитии интеллектуальных способностей дошкольников»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Интеллектуальные способности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анализировать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комбинировать и преобразовывать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делать выводы, способность планировать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18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err="1" smtClean="0"/>
              <a:t>Критериальная</a:t>
            </a:r>
            <a:r>
              <a:rPr lang="ru-RU" sz="4000" dirty="0" smtClean="0"/>
              <a:t> шкала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726860"/>
              </p:ext>
            </p:extLst>
          </p:nvPr>
        </p:nvGraphicFramePr>
        <p:xfrm>
          <a:off x="457200" y="1981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5040"/>
                <a:gridCol w="648072"/>
                <a:gridCol w="130648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Единица наблюдения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Способность анализировать схему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-собирает конструкцию, опираясь на схему, без помощи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-собирает конструкцию, опираясь на схему, с помощью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-не справляется с заданием даже с помощью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Высший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Способность комбинировать элементы и преобразовать объекты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-построена пространственная модель без помощи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-построена</a:t>
                      </a:r>
                      <a:r>
                        <a:rPr lang="ru-RU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пространственная модель с помощью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-построена простая модель без дополнительных деталей с помощью воспитателя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Высший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Способность планировать процесс постройки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-сообщает результат, на  который настроен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-перечисляет шаги собственных действий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-не перечисляет шаги собственных действий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Высший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16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Результаты наблюдения </a:t>
            </a:r>
            <a:r>
              <a:rPr lang="ru-RU" sz="3600" dirty="0" smtClean="0"/>
              <a:t>способности </a:t>
            </a:r>
            <a:r>
              <a:rPr lang="ru-RU" sz="3600" dirty="0"/>
              <a:t>анализировать схему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710" y="2449851"/>
            <a:ext cx="5836634" cy="277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67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600" dirty="0" smtClean="0">
                <a:solidFill>
                  <a:srgbClr val="000000"/>
                </a:solidFill>
              </a:rPr>
              <a:t/>
            </a:r>
            <a:br>
              <a:rPr lang="ru-RU" sz="2600" dirty="0" smtClean="0">
                <a:solidFill>
                  <a:srgbClr val="000000"/>
                </a:solidFill>
              </a:rPr>
            </a:br>
            <a:r>
              <a:rPr lang="ru-RU" sz="2800" dirty="0" smtClean="0">
                <a:solidFill>
                  <a:srgbClr val="000000"/>
                </a:solidFill>
              </a:rPr>
              <a:t>Тема ВКР «Портфолио дошкольника как средство реализации преемственности между ДОУ и начальной школой»</a:t>
            </a:r>
            <a:r>
              <a:rPr lang="ru-RU" sz="2800" dirty="0">
                <a:solidFill>
                  <a:srgbClr val="000000"/>
                </a:solidFill>
              </a:rPr>
              <a:t/>
            </a:r>
            <a:br>
              <a:rPr lang="ru-RU" sz="2800" dirty="0">
                <a:solidFill>
                  <a:srgbClr val="000000"/>
                </a:solidFill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508690"/>
              </p:ext>
            </p:extLst>
          </p:nvPr>
        </p:nvGraphicFramePr>
        <p:xfrm>
          <a:off x="611560" y="3933056"/>
          <a:ext cx="8229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Оценка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Ф.И.О. ребенка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«5»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(своевременное заполнение портфолио)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«3»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(заполнение портфолио с опозданием)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«1»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(не заполнение портфолио в сроки)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1988840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Запланированы:</a:t>
            </a:r>
          </a:p>
          <a:p>
            <a:endParaRPr lang="ru-RU" dirty="0"/>
          </a:p>
          <a:p>
            <a:r>
              <a:rPr lang="ru-RU" dirty="0" smtClean="0"/>
              <a:t>Наблюдение </a:t>
            </a:r>
            <a:r>
              <a:rPr lang="ru-RU" dirty="0"/>
              <a:t>(опосредованное)</a:t>
            </a:r>
          </a:p>
          <a:p>
            <a:r>
              <a:rPr lang="ru-RU" dirty="0" smtClean="0"/>
              <a:t>Беседа </a:t>
            </a:r>
            <a:endParaRPr lang="ru-RU" dirty="0"/>
          </a:p>
          <a:p>
            <a:r>
              <a:rPr lang="ru-RU" dirty="0" smtClean="0"/>
              <a:t>Анализ </a:t>
            </a:r>
            <a:r>
              <a:rPr lang="ru-RU" dirty="0"/>
              <a:t>продуктов </a:t>
            </a:r>
            <a:r>
              <a:rPr lang="ru-RU" dirty="0" smtClean="0"/>
              <a:t>деятельности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18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600" dirty="0"/>
              <a:t>Анализ продуктов деятельности</a:t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648942"/>
              </p:ext>
            </p:extLst>
          </p:nvPr>
        </p:nvGraphicFramePr>
        <p:xfrm>
          <a:off x="467544" y="1772816"/>
          <a:ext cx="8229600" cy="496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Критерий / Оценка </a:t>
                      </a:r>
                      <a:endParaRPr lang="ru-RU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«5»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«3»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«1»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Единство стиля, оригинальность </a:t>
                      </a:r>
                      <a:r>
                        <a:rPr lang="ru-RU" sz="1600" kern="50" dirty="0" smtClean="0">
                          <a:effectLst/>
                        </a:rPr>
                        <a:t>и эстетичность оформления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effectLst/>
                        </a:rPr>
                        <a:t>Выполнено </a:t>
                      </a:r>
                      <a:r>
                        <a:rPr lang="ru-RU" sz="1600" i="1" kern="50" dirty="0" smtClean="0">
                          <a:effectLst/>
                        </a:rPr>
                        <a:t>в едином стиле, </a:t>
                      </a:r>
                      <a:r>
                        <a:rPr lang="ru-RU" sz="1600" i="1" kern="50" dirty="0">
                          <a:effectLst/>
                        </a:rPr>
                        <a:t>оригинальное оформление, </a:t>
                      </a:r>
                      <a:r>
                        <a:rPr lang="ru-RU" sz="1600" i="1" kern="50" dirty="0" smtClean="0">
                          <a:effectLst/>
                        </a:rPr>
                        <a:t>эстетичность 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effectLst/>
                        </a:rPr>
                        <a:t>Выполнено </a:t>
                      </a:r>
                      <a:r>
                        <a:rPr lang="ru-RU" sz="1600" i="1" kern="50" dirty="0" smtClean="0">
                          <a:effectLst/>
                        </a:rPr>
                        <a:t>в едином стиле, оформление простое, эстетичное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50" dirty="0" smtClean="0">
                          <a:effectLst/>
                        </a:rPr>
                        <a:t>Разделы портфолио не выдержаны  в едином стиле,  оформление неэстетичное 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Полнота и </a:t>
                      </a:r>
                      <a:r>
                        <a:rPr lang="ru-RU" sz="1600" kern="50" dirty="0" smtClean="0">
                          <a:effectLst/>
                        </a:rPr>
                        <a:t>разнообразие </a:t>
                      </a:r>
                      <a:r>
                        <a:rPr lang="ru-RU" sz="1600" kern="50" dirty="0">
                          <a:effectLst/>
                        </a:rPr>
                        <a:t>представленных материалов </a:t>
                      </a:r>
                      <a:r>
                        <a:rPr lang="ru-RU" sz="1600" kern="50" dirty="0" smtClean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 smtClean="0">
                          <a:effectLst/>
                        </a:rPr>
                        <a:t>Все разделы портфолио заполнены</a:t>
                      </a:r>
                      <a:r>
                        <a:rPr lang="ru-RU" sz="1600" i="1" kern="50" baseline="0" dirty="0" smtClean="0">
                          <a:effectLst/>
                        </a:rPr>
                        <a:t> (</a:t>
                      </a:r>
                      <a:r>
                        <a:rPr lang="ru-RU" sz="1600" i="1" kern="50" dirty="0" smtClean="0">
                          <a:effectLst/>
                        </a:rPr>
                        <a:t>материалы </a:t>
                      </a:r>
                      <a:r>
                        <a:rPr lang="ru-RU" sz="1600" i="1" kern="50" dirty="0">
                          <a:effectLst/>
                        </a:rPr>
                        <a:t>о </a:t>
                      </a:r>
                      <a:r>
                        <a:rPr lang="ru-RU" sz="1600" i="1" kern="50" dirty="0" smtClean="0">
                          <a:effectLst/>
                        </a:rPr>
                        <a:t>ребенке, его работы, фотографии)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 smtClean="0">
                          <a:effectLst/>
                        </a:rPr>
                        <a:t>Частично заполнены материалами1-2 раздела портфолио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 smtClean="0">
                          <a:effectLst/>
                        </a:rPr>
                        <a:t>Частично заполнены материалами половина разделов портфолио </a:t>
                      </a:r>
                      <a:endParaRPr lang="ru-RU" sz="1600" i="1" kern="5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Степень участия ребенка в оформлении собственного портфолио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effectLst/>
                        </a:rPr>
                        <a:t>Ребенок </a:t>
                      </a:r>
                      <a:r>
                        <a:rPr lang="ru-RU" sz="1600" i="1" kern="50" dirty="0" smtClean="0">
                          <a:effectLst/>
                        </a:rPr>
                        <a:t>участвовал </a:t>
                      </a:r>
                      <a:r>
                        <a:rPr lang="ru-RU" sz="1600" i="1" kern="50" dirty="0">
                          <a:effectLst/>
                        </a:rPr>
                        <a:t>в заполнении </a:t>
                      </a:r>
                      <a:r>
                        <a:rPr lang="ru-RU" sz="1600" i="1" kern="50" dirty="0" smtClean="0">
                          <a:effectLst/>
                        </a:rPr>
                        <a:t>портфолио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 smtClean="0">
                          <a:effectLst/>
                        </a:rPr>
                        <a:t>Ребенок не участвовал в заполнении портфолио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effectLst/>
                        </a:rPr>
                        <a:t> 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effectLst/>
                        </a:rPr>
                        <a:t>Ребенок не участвовал в заполнении портфолио </a:t>
                      </a:r>
                      <a:endParaRPr lang="ru-R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7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Тема ВКР «Детский </a:t>
            </a:r>
            <a:r>
              <a:rPr lang="ru-RU" sz="2800" dirty="0"/>
              <a:t>мастер-класс как эффективная  форма организации детской </a:t>
            </a:r>
            <a:r>
              <a:rPr lang="ru-RU" sz="2800" dirty="0" smtClean="0"/>
              <a:t>деятельности»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Запланированы: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ru-RU" sz="18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Беседа с воспитателем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ru-RU" sz="1800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Проведение мастер-класса с предполагаемыми «мастерами</a:t>
            </a: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», диагностирующие контрольные </a:t>
            </a: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вопросы: «</a:t>
            </a: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Что мы сегодня делали?»,  «Как сделать </a:t>
            </a: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… ?»,  </a:t>
            </a: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«Можете ли вы научить других детей делать </a:t>
            </a: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… ?», </a:t>
            </a: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«Хотите ли вы научить других детей делать </a:t>
            </a: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… ?»</a:t>
            </a:r>
            <a:endParaRPr lang="ru-RU" sz="18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ru-RU" sz="1800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Наблюдение (включенное</a:t>
            </a:r>
            <a:r>
              <a:rPr lang="ru-RU" sz="1800" kern="1200" dirty="0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ru-RU" sz="1800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ru-RU" sz="1800" kern="12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ru-RU" sz="1800" kern="1200" dirty="0">
              <a:solidFill>
                <a:srgbClr val="000000"/>
              </a:solidFill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009894"/>
      </p:ext>
    </p:extLst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638</Words>
  <Application>Microsoft Office PowerPoint</Application>
  <PresentationFormat>Экран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Пиксел</vt:lpstr>
      <vt:lpstr>«Организация и проведение опытно-практического исследования» </vt:lpstr>
      <vt:lpstr>Уровни анализа, наблюдения и оценки педагогического процесса</vt:lpstr>
      <vt:lpstr>    Тема ВКР «Роль лего-конструирования в развитии интеллектуальных способностей дошкольников»   </vt:lpstr>
      <vt:lpstr>Единицы наблюдения</vt:lpstr>
      <vt:lpstr>Критериальная шкала</vt:lpstr>
      <vt:lpstr>Результаты наблюдения способности анализировать схему</vt:lpstr>
      <vt:lpstr> Тема ВКР «Портфолио дошкольника как средство реализации преемственности между ДОУ и начальной школой» </vt:lpstr>
      <vt:lpstr> Анализ продуктов деятельности </vt:lpstr>
      <vt:lpstr>Тема ВКР «Детский мастер-класс как эффективная  форма организации детской деятельности»</vt:lpstr>
      <vt:lpstr>Презентация PowerPoint</vt:lpstr>
      <vt:lpstr>Единицы наблюдения</vt:lpstr>
      <vt:lpstr>Интерпретация результатов наблюдения на активном этапе</vt:lpstr>
      <vt:lpstr>Общие выводы</vt:lpstr>
      <vt:lpstr>«Организация и проведение опытно-практического исследования»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Елена</cp:lastModifiedBy>
  <cp:revision>28</cp:revision>
  <dcterms:created xsi:type="dcterms:W3CDTF">2007-01-15T14:22:06Z</dcterms:created>
  <dcterms:modified xsi:type="dcterms:W3CDTF">2023-06-29T15:44:26Z</dcterms:modified>
</cp:coreProperties>
</file>